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3"/>
  </p:notesMasterIdLst>
  <p:handoutMasterIdLst>
    <p:handoutMasterId r:id="rId134"/>
  </p:handoutMasterIdLst>
  <p:sldIdLst>
    <p:sldId id="779" r:id="rId2"/>
    <p:sldId id="661" r:id="rId3"/>
    <p:sldId id="866" r:id="rId4"/>
    <p:sldId id="867" r:id="rId5"/>
    <p:sldId id="514" r:id="rId6"/>
    <p:sldId id="863" r:id="rId7"/>
    <p:sldId id="864" r:id="rId8"/>
    <p:sldId id="817" r:id="rId9"/>
    <p:sldId id="818" r:id="rId10"/>
    <p:sldId id="654" r:id="rId11"/>
    <p:sldId id="865" r:id="rId12"/>
    <p:sldId id="868" r:id="rId13"/>
    <p:sldId id="869" r:id="rId14"/>
    <p:sldId id="870" r:id="rId15"/>
    <p:sldId id="871" r:id="rId16"/>
    <p:sldId id="881" r:id="rId17"/>
    <p:sldId id="872" r:id="rId18"/>
    <p:sldId id="873" r:id="rId19"/>
    <p:sldId id="874" r:id="rId20"/>
    <p:sldId id="875" r:id="rId21"/>
    <p:sldId id="876" r:id="rId22"/>
    <p:sldId id="877" r:id="rId23"/>
    <p:sldId id="879" r:id="rId24"/>
    <p:sldId id="880" r:id="rId25"/>
    <p:sldId id="878" r:id="rId26"/>
    <p:sldId id="883" r:id="rId27"/>
    <p:sldId id="884" r:id="rId28"/>
    <p:sldId id="882" r:id="rId29"/>
    <p:sldId id="886" r:id="rId30"/>
    <p:sldId id="885" r:id="rId31"/>
    <p:sldId id="467" r:id="rId32"/>
    <p:sldId id="782" r:id="rId33"/>
    <p:sldId id="783" r:id="rId34"/>
    <p:sldId id="784" r:id="rId35"/>
    <p:sldId id="695" r:id="rId36"/>
    <p:sldId id="696" r:id="rId37"/>
    <p:sldId id="697" r:id="rId38"/>
    <p:sldId id="698" r:id="rId39"/>
    <p:sldId id="699" r:id="rId40"/>
    <p:sldId id="700" r:id="rId41"/>
    <p:sldId id="701" r:id="rId42"/>
    <p:sldId id="715" r:id="rId43"/>
    <p:sldId id="702" r:id="rId44"/>
    <p:sldId id="735" r:id="rId45"/>
    <p:sldId id="494" r:id="rId46"/>
    <p:sldId id="768" r:id="rId47"/>
    <p:sldId id="518" r:id="rId48"/>
    <p:sldId id="519" r:id="rId49"/>
    <p:sldId id="821" r:id="rId50"/>
    <p:sldId id="822" r:id="rId51"/>
    <p:sldId id="823" r:id="rId52"/>
    <p:sldId id="824" r:id="rId53"/>
    <p:sldId id="825" r:id="rId54"/>
    <p:sldId id="829" r:id="rId55"/>
    <p:sldId id="887" r:id="rId56"/>
    <p:sldId id="830" r:id="rId57"/>
    <p:sldId id="522" r:id="rId58"/>
    <p:sldId id="819" r:id="rId59"/>
    <p:sldId id="704" r:id="rId60"/>
    <p:sldId id="706" r:id="rId61"/>
    <p:sldId id="707" r:id="rId62"/>
    <p:sldId id="709" r:id="rId63"/>
    <p:sldId id="708" r:id="rId64"/>
    <p:sldId id="710" r:id="rId65"/>
    <p:sldId id="711" r:id="rId66"/>
    <p:sldId id="745" r:id="rId67"/>
    <p:sldId id="820" r:id="rId68"/>
    <p:sldId id="746" r:id="rId69"/>
    <p:sldId id="737" r:id="rId70"/>
    <p:sldId id="743" r:id="rId71"/>
    <p:sldId id="747" r:id="rId72"/>
    <p:sldId id="738" r:id="rId73"/>
    <p:sldId id="739" r:id="rId74"/>
    <p:sldId id="741" r:id="rId75"/>
    <p:sldId id="740" r:id="rId76"/>
    <p:sldId id="656" r:id="rId77"/>
    <p:sldId id="742" r:id="rId78"/>
    <p:sldId id="658" r:id="rId79"/>
    <p:sldId id="748" r:id="rId80"/>
    <p:sldId id="769" r:id="rId81"/>
    <p:sldId id="744" r:id="rId82"/>
    <p:sldId id="770" r:id="rId83"/>
    <p:sldId id="502" r:id="rId84"/>
    <p:sldId id="838" r:id="rId85"/>
    <p:sldId id="598" r:id="rId86"/>
    <p:sldId id="527" r:id="rId87"/>
    <p:sldId id="528" r:id="rId88"/>
    <p:sldId id="831" r:id="rId89"/>
    <p:sldId id="832" r:id="rId90"/>
    <p:sldId id="833" r:id="rId91"/>
    <p:sldId id="834" r:id="rId92"/>
    <p:sldId id="835" r:id="rId93"/>
    <p:sldId id="836" r:id="rId94"/>
    <p:sldId id="837" r:id="rId95"/>
    <p:sldId id="756" r:id="rId96"/>
    <p:sldId id="839" r:id="rId97"/>
    <p:sldId id="503" r:id="rId98"/>
    <p:sldId id="504" r:id="rId99"/>
    <p:sldId id="857" r:id="rId100"/>
    <p:sldId id="858" r:id="rId101"/>
    <p:sldId id="844" r:id="rId102"/>
    <p:sldId id="845" r:id="rId103"/>
    <p:sldId id="846" r:id="rId104"/>
    <p:sldId id="859" r:id="rId105"/>
    <p:sldId id="860" r:id="rId106"/>
    <p:sldId id="854" r:id="rId107"/>
    <p:sldId id="861" r:id="rId108"/>
    <p:sldId id="852" r:id="rId109"/>
    <p:sldId id="853" r:id="rId110"/>
    <p:sldId id="851" r:id="rId111"/>
    <p:sldId id="840" r:id="rId112"/>
    <p:sldId id="505" r:id="rId113"/>
    <p:sldId id="855" r:id="rId114"/>
    <p:sldId id="856" r:id="rId115"/>
    <p:sldId id="862" r:id="rId116"/>
    <p:sldId id="888" r:id="rId117"/>
    <p:sldId id="777" r:id="rId118"/>
    <p:sldId id="891" r:id="rId119"/>
    <p:sldId id="890" r:id="rId120"/>
    <p:sldId id="892" r:id="rId121"/>
    <p:sldId id="508" r:id="rId122"/>
    <p:sldId id="437" r:id="rId123"/>
    <p:sldId id="511" r:id="rId124"/>
    <p:sldId id="438" r:id="rId125"/>
    <p:sldId id="439" r:id="rId126"/>
    <p:sldId id="442" r:id="rId127"/>
    <p:sldId id="455" r:id="rId128"/>
    <p:sldId id="523" r:id="rId129"/>
    <p:sldId id="893" r:id="rId130"/>
    <p:sldId id="446" r:id="rId131"/>
    <p:sldId id="509" r:id="rId132"/>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236" autoAdjust="0"/>
  </p:normalViewPr>
  <p:slideViewPr>
    <p:cSldViewPr>
      <p:cViewPr>
        <p:scale>
          <a:sx n="103" d="100"/>
          <a:sy n="103" d="100"/>
        </p:scale>
        <p:origin x="-480" y="-3584"/>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notesMaster" Target="notesMasters/notesMaster1.xml"/><Relationship Id="rId134" Type="http://schemas.openxmlformats.org/officeDocument/2006/relationships/handoutMaster" Target="handoutMasters/handoutMaster1.xml"/><Relationship Id="rId135" Type="http://schemas.openxmlformats.org/officeDocument/2006/relationships/printerSettings" Target="printerSettings/printerSettings1.bin"/><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02/11/2011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50</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55</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avoids</a:t>
            </a:r>
            <a:r>
              <a:rPr lang="en-US" baseline="0" dirty="0" smtClean="0"/>
              <a:t> the Mistake.  </a:t>
            </a:r>
          </a:p>
          <a:p>
            <a:r>
              <a:rPr lang="en-US" baseline="0" dirty="0" smtClean="0"/>
              <a:t>But is it adequate?  </a:t>
            </a:r>
          </a:p>
          <a:p>
            <a:r>
              <a:rPr lang="en-US" baseline="0" dirty="0" smtClean="0"/>
              <a:t>Well, what does it have to be adequate to?</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different approach</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a:t>
            </a:r>
            <a:r>
              <a:rPr lang="en-US" smtClean="0"/>
              <a:t>different approach</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121</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130</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131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49</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5.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2" Type="http://schemas.microsoft.com/office/2007/relationships/hdphoto" Target="../media/hdphoto6.wdp"/><Relationship Id="rId13" Type="http://schemas.openxmlformats.org/officeDocument/2006/relationships/image" Target="../media/image7.png"/><Relationship Id="rId1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 Id="rId4" Type="http://schemas.microsoft.com/office/2007/relationships/hdphoto" Target="../media/hdphoto2.wdp"/><Relationship Id="rId5" Type="http://schemas.openxmlformats.org/officeDocument/2006/relationships/image" Target="../media/image3.png"/><Relationship Id="rId6" Type="http://schemas.microsoft.com/office/2007/relationships/hdphoto" Target="../media/hdphoto3.wdp"/><Relationship Id="rId7" Type="http://schemas.openxmlformats.org/officeDocument/2006/relationships/image" Target="../media/image4.png"/><Relationship Id="rId8" Type="http://schemas.microsoft.com/office/2007/relationships/hdphoto" Target="../media/hdphoto4.wdp"/><Relationship Id="rId9" Type="http://schemas.openxmlformats.org/officeDocument/2006/relationships/image" Target="../media/image5.png"/><Relationship Id="rId10" Type="http://schemas.microsoft.com/office/2007/relationships/hdphoto" Target="../media/hdphoto5.wdp"/></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SC_AB_0260.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2" name="Rectangle 11"/>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5"/>
          <p:cNvSpPr txBox="1">
            <a:spLocks noChangeArrowheads="1"/>
          </p:cNvSpPr>
          <p:nvPr/>
        </p:nvSpPr>
        <p:spPr bwMode="auto">
          <a:xfrm>
            <a:off x="712713" y="3528368"/>
            <a:ext cx="36846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a typeface="Arial" charset="0"/>
              <a:cs typeface="Arial" charset="0"/>
            </a:endParaRPr>
          </a:p>
        </p:txBody>
      </p:sp>
      <p:sp>
        <p:nvSpPr>
          <p:cNvPr id="3077" name="Text Box 5"/>
          <p:cNvSpPr txBox="1">
            <a:spLocks noChangeArrowheads="1"/>
          </p:cNvSpPr>
          <p:nvPr/>
        </p:nvSpPr>
        <p:spPr bwMode="auto">
          <a:xfrm>
            <a:off x="1288777" y="3960416"/>
            <a:ext cx="240930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and </a:t>
            </a:r>
            <a:r>
              <a:rPr lang="en-GB" sz="5000" b="1" i="0" dirty="0">
                <a:solidFill>
                  <a:srgbClr val="FFFFFF"/>
                </a:solidFill>
                <a:effectLst>
                  <a:glow rad="101600">
                    <a:schemeClr val="tx1">
                      <a:alpha val="75000"/>
                    </a:schemeClr>
                  </a:glow>
                </a:effectLst>
                <a:ea typeface="Arial" charset="0"/>
                <a:cs typeface="Arial" charset="0"/>
              </a:rPr>
              <a:t>the </a:t>
            </a:r>
            <a:endParaRPr lang="en-GB" sz="5000" b="1" i="0" dirty="0">
              <a:solidFill>
                <a:srgbClr val="FFFFFF"/>
              </a:solidFill>
              <a:ea typeface="Arial" charset="0"/>
              <a:cs typeface="Arial" charset="0"/>
            </a:endParaRPr>
          </a:p>
        </p:txBody>
      </p:sp>
      <p:sp>
        <p:nvSpPr>
          <p:cNvPr id="8" name="Text Box 5"/>
          <p:cNvSpPr txBox="1">
            <a:spLocks noChangeArrowheads="1"/>
          </p:cNvSpPr>
          <p:nvPr/>
        </p:nvSpPr>
        <p:spPr bwMode="auto">
          <a:xfrm>
            <a:off x="712713" y="4392464"/>
            <a:ext cx="344418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Emergence</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0" name="Text Box 5"/>
          <p:cNvSpPr txBox="1">
            <a:spLocks noChangeArrowheads="1"/>
          </p:cNvSpPr>
          <p:nvPr/>
        </p:nvSpPr>
        <p:spPr bwMode="auto">
          <a:xfrm>
            <a:off x="856729" y="4896520"/>
            <a:ext cx="4719555"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of Mindreading</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3" name="Text Box 4"/>
          <p:cNvSpPr txBox="1">
            <a:spLocks noChangeArrowheads="1"/>
          </p:cNvSpPr>
          <p:nvPr/>
        </p:nvSpPr>
        <p:spPr bwMode="auto">
          <a:xfrm>
            <a:off x="1259632" y="5373216"/>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4155486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99975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393023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1964834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533828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76200">
                    <a:schemeClr val="tx1"/>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225401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9342274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532859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592139" y="369240"/>
            <a:ext cx="7796286"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1">
                      <a:alpha val="75000"/>
                    </a:schemeClr>
                  </a:glow>
                </a:effectLst>
              </a:rPr>
              <a:t>“It </a:t>
            </a:r>
            <a:r>
              <a:rPr lang="en-US" i="0" dirty="0" smtClean="0">
                <a:effectLst>
                  <a:glow rad="101600">
                    <a:schemeClr val="tx1">
                      <a:alpha val="75000"/>
                    </a:schemeClr>
                  </a:glow>
                </a:effectLst>
              </a:rPr>
              <a:t>... seems </a:t>
            </a:r>
            <a:r>
              <a:rPr lang="en-US" i="0" dirty="0">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&amp; </a:t>
            </a:r>
            <a:r>
              <a:rPr lang="en-US" i="0" dirty="0" err="1" smtClean="0">
                <a:effectLst>
                  <a:glow rad="101600">
                    <a:schemeClr val="tx1">
                      <a:alpha val="75000"/>
                    </a:schemeClr>
                  </a:glow>
                </a:effectLst>
              </a:rPr>
              <a:t>Dokic</a:t>
            </a:r>
            <a:r>
              <a:rPr lang="en-US" i="0" dirty="0" smtClean="0">
                <a:effectLst>
                  <a:glow rad="101600">
                    <a:schemeClr val="tx1">
                      <a:alpha val="75000"/>
                    </a:schemeClr>
                  </a:glow>
                </a:effectLst>
              </a:rPr>
              <a:t> 2006, 110)</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589690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5940152" y="404664"/>
            <a:ext cx="1080120" cy="432048"/>
          </a:xfrm>
          <a:prstGeom prst="rect">
            <a:avLst/>
          </a:prstGeom>
          <a:solidFill>
            <a:srgbClr val="FFFF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92139" y="369240"/>
            <a:ext cx="7796286" cy="3139321"/>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“we </a:t>
            </a:r>
            <a:r>
              <a:rPr lang="en-US" i="0" dirty="0">
                <a:solidFill>
                  <a:schemeClr val="bg1">
                    <a:lumMod val="50000"/>
                  </a:schemeClr>
                </a:solidFill>
                <a:effectLst>
                  <a:glow rad="101600">
                    <a:schemeClr val="tx1">
                      <a:alpha val="75000"/>
                    </a:schemeClr>
                  </a:glow>
                </a:effectLst>
              </a:rPr>
              <a:t>need a principled way of distinguishing genuine joint actions from mere joint happenings or joint doings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solidFill>
                <a:schemeClr val="bg1">
                  <a:lumMod val="50000"/>
                </a:schemeClr>
              </a:solidFill>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1">
                    <a:lumMod val="50000"/>
                  </a:schemeClr>
                </a:solidFill>
                <a:effectLst>
                  <a:glow rad="101600">
                    <a:schemeClr val="tx1">
                      <a:alpha val="75000"/>
                    </a:schemeClr>
                  </a:glow>
                </a:effectLst>
              </a:rPr>
              <a:t>“It </a:t>
            </a:r>
            <a:r>
              <a:rPr lang="en-US" i="0" dirty="0" smtClean="0">
                <a:solidFill>
                  <a:schemeClr val="bg1">
                    <a:lumMod val="50000"/>
                  </a:schemeClr>
                </a:solidFill>
                <a:effectLst>
                  <a:glow rad="101600">
                    <a:schemeClr val="tx1">
                      <a:alpha val="75000"/>
                    </a:schemeClr>
                  </a:glow>
                </a:effectLst>
              </a:rPr>
              <a:t>... seems </a:t>
            </a:r>
            <a:r>
              <a:rPr lang="en-US" i="0" dirty="0">
                <a:solidFill>
                  <a:schemeClr val="bg1">
                    <a:lumMod val="50000"/>
                  </a:schemeClr>
                </a:solidFill>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&amp; </a:t>
            </a:r>
            <a:r>
              <a:rPr lang="en-US" i="0" dirty="0" err="1" smtClean="0">
                <a:solidFill>
                  <a:schemeClr val="bg1">
                    <a:lumMod val="50000"/>
                  </a:schemeClr>
                </a:solidFill>
                <a:effectLst>
                  <a:glow rad="101600">
                    <a:schemeClr val="tx1">
                      <a:alpha val="75000"/>
                    </a:schemeClr>
                  </a:glow>
                </a:effectLst>
              </a:rPr>
              <a:t>Dokic</a:t>
            </a:r>
            <a:r>
              <a:rPr lang="en-US" i="0" dirty="0" smtClean="0">
                <a:solidFill>
                  <a:schemeClr val="bg1">
                    <a:lumMod val="50000"/>
                  </a:schemeClr>
                </a:solidFill>
                <a:effectLst>
                  <a:glow rad="101600">
                    <a:schemeClr val="tx1">
                      <a:alpha val="75000"/>
                    </a:schemeClr>
                  </a:glow>
                </a:effectLst>
              </a:rPr>
              <a:t> 2006, 110)</a:t>
            </a:r>
            <a:endParaRPr lang="en-US" i="0" dirty="0">
              <a:solidFill>
                <a:schemeClr val="bg1">
                  <a:lumMod val="50000"/>
                </a:schemeClr>
              </a:solidFill>
              <a:effectLst>
                <a:glow rad="101600">
                  <a:schemeClr val="tx1">
                    <a:alpha val="75000"/>
                  </a:schemeClr>
                </a:glow>
              </a:effectLst>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8537831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5940152" y="404664"/>
            <a:ext cx="1080120" cy="432048"/>
          </a:xfrm>
          <a:prstGeom prst="rect">
            <a:avLst/>
          </a:prstGeom>
          <a:solidFill>
            <a:srgbClr val="FFFF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92139" y="369240"/>
            <a:ext cx="7796286" cy="3139321"/>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“we </a:t>
            </a:r>
            <a:r>
              <a:rPr lang="en-US" i="0" dirty="0">
                <a:solidFill>
                  <a:schemeClr val="bg1">
                    <a:lumMod val="50000"/>
                  </a:schemeClr>
                </a:solidFill>
                <a:effectLst>
                  <a:glow rad="101600">
                    <a:schemeClr val="tx1">
                      <a:alpha val="75000"/>
                    </a:schemeClr>
                  </a:glow>
                </a:effectLst>
              </a:rPr>
              <a:t>need a principled way of distinguishing genuine joint actions from mere joint happenings or joint doings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solidFill>
                <a:schemeClr val="bg1">
                  <a:lumMod val="50000"/>
                </a:schemeClr>
              </a:solidFill>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1">
                    <a:lumMod val="50000"/>
                  </a:schemeClr>
                </a:solidFill>
                <a:effectLst>
                  <a:glow rad="101600">
                    <a:schemeClr val="tx1">
                      <a:alpha val="75000"/>
                    </a:schemeClr>
                  </a:glow>
                </a:effectLst>
              </a:rPr>
              <a:t>“It </a:t>
            </a:r>
            <a:r>
              <a:rPr lang="en-US" i="0" dirty="0" smtClean="0">
                <a:solidFill>
                  <a:schemeClr val="bg1">
                    <a:lumMod val="50000"/>
                  </a:schemeClr>
                </a:solidFill>
                <a:effectLst>
                  <a:glow rad="101600">
                    <a:schemeClr val="tx1">
                      <a:alpha val="75000"/>
                    </a:schemeClr>
                  </a:glow>
                </a:effectLst>
              </a:rPr>
              <a:t>... seems </a:t>
            </a:r>
            <a:r>
              <a:rPr lang="en-US" i="0" dirty="0">
                <a:solidFill>
                  <a:schemeClr val="bg1">
                    <a:lumMod val="50000"/>
                  </a:schemeClr>
                </a:solidFill>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&amp; </a:t>
            </a:r>
            <a:r>
              <a:rPr lang="en-US" i="0" dirty="0" err="1" smtClean="0">
                <a:solidFill>
                  <a:schemeClr val="bg1">
                    <a:lumMod val="50000"/>
                  </a:schemeClr>
                </a:solidFill>
                <a:effectLst>
                  <a:glow rad="101600">
                    <a:schemeClr val="tx1">
                      <a:alpha val="75000"/>
                    </a:schemeClr>
                  </a:glow>
                </a:effectLst>
              </a:rPr>
              <a:t>Dokic</a:t>
            </a:r>
            <a:r>
              <a:rPr lang="en-US" i="0" dirty="0" smtClean="0">
                <a:solidFill>
                  <a:schemeClr val="bg1">
                    <a:lumMod val="50000"/>
                  </a:schemeClr>
                </a:solidFill>
                <a:effectLst>
                  <a:glow rad="101600">
                    <a:schemeClr val="tx1">
                      <a:alpha val="75000"/>
                    </a:schemeClr>
                  </a:glow>
                </a:effectLst>
              </a:rPr>
              <a:t> 2006, 110)</a:t>
            </a:r>
            <a:endParaRPr lang="en-US" i="0" dirty="0">
              <a:solidFill>
                <a:schemeClr val="bg1">
                  <a:lumMod val="50000"/>
                </a:schemeClr>
              </a:solidFill>
              <a:effectLst>
                <a:glow rad="101600">
                  <a:schemeClr val="tx1">
                    <a:alpha val="75000"/>
                  </a:schemeClr>
                </a:glow>
              </a:effectLst>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a:t>
            </a:r>
            <a:r>
              <a:rPr lang="en-US" i="0" dirty="0" smtClean="0">
                <a:solidFill>
                  <a:srgbClr val="7F7F7F"/>
                </a:solidFill>
              </a:rPr>
              <a:t>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547307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a:t>
            </a:r>
            <a:r>
              <a:rPr lang="en-GB" i="0" dirty="0" smtClean="0">
                <a:effectLst>
                  <a:glow rad="101600">
                    <a:schemeClr val="tx1">
                      <a:alpha val="75000"/>
                    </a:schemeClr>
                  </a:glow>
                </a:effectLst>
              </a:rPr>
              <a:t>forms of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 </a:t>
            </a:r>
            <a:r>
              <a:rPr lang="en-GB" i="0" dirty="0" smtClean="0">
                <a:effectLst>
                  <a:glow rad="101600">
                    <a:schemeClr val="tx1">
                      <a:alpha val="75000"/>
                    </a:schemeClr>
                  </a:glow>
                </a:effectLst>
              </a:rPr>
              <a:t>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17905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a:t>
            </a:r>
            <a:r>
              <a:rPr lang="en-US" i="0" smtClean="0">
                <a:solidFill>
                  <a:schemeClr val="tx1"/>
                </a:solidFill>
              </a:rPr>
              <a:t>the </a:t>
            </a:r>
            <a:r>
              <a:rPr lang="en-US" i="0" smtClean="0">
                <a:solidFill>
                  <a:schemeClr val="tx1"/>
                </a:solidFill>
              </a:rPr>
              <a:t>actions are </a:t>
            </a:r>
            <a:r>
              <a:rPr lang="en-US" i="0" dirty="0" smtClean="0">
                <a:solidFill>
                  <a:schemeClr val="tx1"/>
                </a:solidFill>
              </a:rPr>
              <a:t>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8"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675256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300192" y="3068960"/>
            <a:ext cx="144016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317296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847702"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3073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811893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effectLst>
                  <a:glow rad="101600">
                    <a:schemeClr val="tx1">
                      <a:alpha val="75000"/>
                    </a:schemeClr>
                  </a:glow>
                </a:effectLst>
              </a:rPr>
              <a:t>Goal-directed joint action: an event with two or more agents which, taken as a whole, is directed to a goal.</a:t>
            </a:r>
            <a:endParaRPr lang="en-US" i="0" dirty="0">
              <a:solidFill>
                <a:schemeClr val="tx1">
                  <a:lumMod val="50000"/>
                  <a:lumOff val="50000"/>
                </a:schemeClr>
              </a:solidFill>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solidFill>
                  <a:schemeClr val="tx1">
                    <a:lumMod val="50000"/>
                    <a:lumOff val="50000"/>
                  </a:schemeClr>
                </a:solidFill>
              </a:rPr>
              <a:t>G is a distributive goal</a:t>
            </a:r>
            <a:r>
              <a:rPr lang="en-US" i="0" dirty="0" smtClean="0">
                <a:solidFill>
                  <a:schemeClr val="tx1">
                    <a:lumMod val="50000"/>
                    <a:lumOff val="50000"/>
                  </a:schemeClr>
                </a:solidFill>
              </a:rPr>
              <a:t>: it is an outcome to which each agent’s actions are individually directed and it is possible that: all actions succeed relative to this outcome.</a:t>
            </a:r>
            <a:endParaRPr lang="en-US" i="0" u="sng" dirty="0" smtClean="0">
              <a:solidFill>
                <a:schemeClr val="tx1">
                  <a:lumMod val="50000"/>
                  <a:lumOff val="50000"/>
                </a:schemeClr>
              </a:solidFill>
            </a:endParaRPr>
          </a:p>
        </p:txBody>
      </p:sp>
      <p:cxnSp>
        <p:nvCxnSpPr>
          <p:cNvPr id="23" name="Straight Connector 22"/>
          <p:cNvCxnSpPr/>
          <p:nvPr/>
        </p:nvCxnSpPr>
        <p:spPr bwMode="auto">
          <a:xfrm>
            <a:off x="683568" y="2420888"/>
            <a:ext cx="84604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21" name="Text Box 2"/>
          <p:cNvSpPr txBox="1">
            <a:spLocks noChangeArrowheads="1"/>
          </p:cNvSpPr>
          <p:nvPr/>
        </p:nvSpPr>
        <p:spPr bwMode="auto">
          <a:xfrm>
            <a:off x="899592" y="1018904"/>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err="1" smtClean="0">
                <a:effectLst>
                  <a:glow rad="127000">
                    <a:schemeClr val="tx1"/>
                  </a:glow>
                </a:effectLst>
              </a:rPr>
              <a:t>etc</a:t>
            </a:r>
            <a:r>
              <a:rPr lang="en-US" sz="9900" i="0" dirty="0" smtClean="0">
                <a:effectLst>
                  <a:glow rad="127000">
                    <a:schemeClr val="tx1"/>
                  </a:glow>
                </a:effectLst>
              </a:rPr>
              <a:t> ...</a:t>
            </a:r>
          </a:p>
        </p:txBody>
      </p:sp>
    </p:spTree>
    <p:extLst>
      <p:ext uri="{BB962C8B-B14F-4D97-AF65-F5344CB8AC3E}">
        <p14:creationId xmlns:p14="http://schemas.microsoft.com/office/powerpoint/2010/main" val="377961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869714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cxnSp>
        <p:nvCxnSpPr>
          <p:cNvPr id="9" name="Straight Connector 8"/>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40927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255321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468313" y="404813"/>
            <a:ext cx="3816350" cy="1096962"/>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p:txBody>
      </p:sp>
    </p:spTree>
    <p:extLst>
      <p:ext uri="{BB962C8B-B14F-4D97-AF65-F5344CB8AC3E}">
        <p14:creationId xmlns:p14="http://schemas.microsoft.com/office/powerpoint/2010/main" val="2416701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endParaRPr lang="en-US" sz="9900" i="0" dirty="0" smtClean="0">
              <a:solidFill>
                <a:schemeClr val="tx1"/>
              </a:solidFill>
              <a:effectLst>
                <a:glow rad="127000">
                  <a:schemeClr val="accent3"/>
                </a:glow>
              </a:effectLst>
            </a:endParaRP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937325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endParaRPr lang="en-US" sz="9900" i="0" dirty="0" smtClean="0">
              <a:solidFill>
                <a:schemeClr val="tx1"/>
              </a:solidFill>
              <a:effectLst>
                <a:glow rad="127000">
                  <a:schemeClr val="accent3"/>
                </a:glow>
              </a:effectLst>
            </a:endParaRP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276829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468313" y="404813"/>
            <a:ext cx="3816350" cy="260508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Tree>
    <p:extLst>
      <p:ext uri="{BB962C8B-B14F-4D97-AF65-F5344CB8AC3E}">
        <p14:creationId xmlns:p14="http://schemas.microsoft.com/office/powerpoint/2010/main" val="99519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5" name="Text Box 9"/>
          <p:cNvSpPr txBox="1">
            <a:spLocks noChangeArrowheads="1"/>
          </p:cNvSpPr>
          <p:nvPr/>
        </p:nvSpPr>
        <p:spPr bwMode="auto">
          <a:xfrm>
            <a:off x="468313" y="404813"/>
            <a:ext cx="3816350" cy="4448175"/>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a:p>
            <a:pPr eaLnBrk="1" hangingPunct="1">
              <a:spcBef>
                <a:spcPct val="50000"/>
              </a:spcBef>
              <a:defRPr/>
            </a:pPr>
            <a:r>
              <a:rPr lang="en-GB" b="1" i="0" smtClean="0"/>
              <a:t>Scrub-jays </a:t>
            </a:r>
            <a:r>
              <a:rPr lang="en-GB" i="0" smtClean="0"/>
              <a:t>selectively re-cache their food in ways that deprive competitors of knowledge of its location </a:t>
            </a:r>
          </a:p>
          <a:p>
            <a:pPr eaLnBrk="1" hangingPunct="1">
              <a:defRPr/>
            </a:pPr>
            <a:endParaRPr lang="en-GB" i="0" smtClean="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(Clayton, Dally &amp; Emery 2007)</a:t>
            </a:r>
          </a:p>
        </p:txBody>
      </p:sp>
    </p:spTree>
    <p:extLst>
      <p:ext uri="{BB962C8B-B14F-4D97-AF65-F5344CB8AC3E}">
        <p14:creationId xmlns:p14="http://schemas.microsoft.com/office/powerpoint/2010/main" val="3459819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757403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
        <p:nvSpPr>
          <p:cNvPr id="2" name="Rectangle 1"/>
          <p:cNvSpPr/>
          <p:nvPr/>
        </p:nvSpPr>
        <p:spPr bwMode="auto">
          <a:xfrm>
            <a:off x="323528" y="2996952"/>
            <a:ext cx="8640960" cy="3861048"/>
          </a:xfrm>
          <a:prstGeom prst="rect">
            <a:avLst/>
          </a:prstGeom>
          <a:gradFill flip="none" rotWithShape="1">
            <a:gsLst>
              <a:gs pos="53000">
                <a:schemeClr val="tx1"/>
              </a:gs>
              <a:gs pos="100000">
                <a:schemeClr val="tx1">
                  <a:lumMod val="95000"/>
                  <a:lumOff val="5000"/>
                  <a:alpha val="0"/>
                </a:schemeClr>
              </a:gs>
            </a:gsLst>
            <a:lin ang="162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642149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rot="-60000">
            <a:off x="2406650" y="438150"/>
            <a:ext cx="985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2530" name="Text Box 3"/>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2531"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2532"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2533"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2534"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2535"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
        <p:nvSpPr>
          <p:cNvPr id="9" name="Rectangle 8"/>
          <p:cNvSpPr/>
          <p:nvPr/>
        </p:nvSpPr>
        <p:spPr bwMode="auto">
          <a:xfrm>
            <a:off x="323528" y="2996952"/>
            <a:ext cx="8640960" cy="3861048"/>
          </a:xfrm>
          <a:prstGeom prst="rect">
            <a:avLst/>
          </a:prstGeom>
          <a:gradFill flip="none" rotWithShape="1">
            <a:gsLst>
              <a:gs pos="53000">
                <a:schemeClr val="tx1"/>
              </a:gs>
              <a:gs pos="100000">
                <a:schemeClr val="tx1">
                  <a:lumMod val="95000"/>
                  <a:lumOff val="5000"/>
                  <a:alpha val="0"/>
                </a:schemeClr>
              </a:gs>
            </a:gsLst>
            <a:lin ang="162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1"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132738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355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355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355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355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355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426356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004313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90117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555954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450588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2151525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2198589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43052"/>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684970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Tree>
    <p:extLst>
      <p:ext uri="{BB962C8B-B14F-4D97-AF65-F5344CB8AC3E}">
        <p14:creationId xmlns:p14="http://schemas.microsoft.com/office/powerpoint/2010/main" val="393358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
        <p:nvSpPr>
          <p:cNvPr id="7" name="Text Box 4"/>
          <p:cNvSpPr txBox="1">
            <a:spLocks noChangeArrowheads="1"/>
          </p:cNvSpPr>
          <p:nvPr/>
        </p:nvSpPr>
        <p:spPr bwMode="auto">
          <a:xfrm>
            <a:off x="755576" y="1240884"/>
            <a:ext cx="291236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endParaRPr lang="en-GB" i="0" dirty="0" smtClean="0"/>
          </a:p>
          <a:p>
            <a:pPr eaLnBrk="1" hangingPunct="1">
              <a:spcBef>
                <a:spcPct val="50000"/>
              </a:spcBef>
            </a:pPr>
            <a:r>
              <a:rPr lang="en-GB" i="0" dirty="0" smtClean="0"/>
              <a:t>e.g. knows that ...</a:t>
            </a:r>
            <a:endParaRPr lang="en-GB" i="0" dirty="0"/>
          </a:p>
        </p:txBody>
      </p:sp>
      <p:sp>
        <p:nvSpPr>
          <p:cNvPr id="8" name="Text Box 4"/>
          <p:cNvSpPr txBox="1">
            <a:spLocks noChangeArrowheads="1"/>
          </p:cNvSpPr>
          <p:nvPr/>
        </p:nvSpPr>
        <p:spPr bwMode="auto">
          <a:xfrm>
            <a:off x="5148064" y="1240884"/>
            <a:ext cx="28083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p>
          <a:p>
            <a:pPr eaLnBrk="1" hangingPunct="1">
              <a:spcBef>
                <a:spcPct val="50000"/>
              </a:spcBef>
            </a:pPr>
            <a:r>
              <a:rPr lang="en-GB" i="0" dirty="0" smtClean="0"/>
              <a:t>e.g. engaged in ...</a:t>
            </a:r>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1903569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
        <p:nvSpPr>
          <p:cNvPr id="7" name="Text Box 4"/>
          <p:cNvSpPr txBox="1">
            <a:spLocks noChangeArrowheads="1"/>
          </p:cNvSpPr>
          <p:nvPr/>
        </p:nvSpPr>
        <p:spPr bwMode="auto">
          <a:xfrm>
            <a:off x="755576" y="1240884"/>
            <a:ext cx="291236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endParaRPr lang="en-GB" i="0" dirty="0" smtClean="0"/>
          </a:p>
          <a:p>
            <a:pPr eaLnBrk="1" hangingPunct="1">
              <a:spcBef>
                <a:spcPct val="50000"/>
              </a:spcBef>
            </a:pPr>
            <a:r>
              <a:rPr lang="en-GB" i="0" dirty="0" smtClean="0"/>
              <a:t>e.g. knows that ...</a:t>
            </a:r>
            <a:endParaRPr lang="en-GB" i="0" dirty="0"/>
          </a:p>
        </p:txBody>
      </p:sp>
      <p:sp>
        <p:nvSpPr>
          <p:cNvPr id="8" name="Text Box 4"/>
          <p:cNvSpPr txBox="1">
            <a:spLocks noChangeArrowheads="1"/>
          </p:cNvSpPr>
          <p:nvPr/>
        </p:nvSpPr>
        <p:spPr bwMode="auto">
          <a:xfrm>
            <a:off x="5148064" y="1240884"/>
            <a:ext cx="28083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p>
          <a:p>
            <a:pPr eaLnBrk="1" hangingPunct="1">
              <a:spcBef>
                <a:spcPct val="50000"/>
              </a:spcBef>
            </a:pPr>
            <a:r>
              <a:rPr lang="en-GB" i="0" dirty="0" smtClean="0"/>
              <a:t>e.g. engaged in ...</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arbitrarily </a:t>
            </a:r>
            <a:r>
              <a:rPr lang="en-GB" i="0" dirty="0" err="1" smtClean="0"/>
              <a:t>nestable</a:t>
            </a:r>
            <a:r>
              <a:rPr lang="en-GB" i="0" dirty="0" smtClean="0"/>
              <a:t> contents</a:t>
            </a:r>
            <a:endParaRPr lang="en-GB" i="0" dirty="0"/>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t>uncodifiably</a:t>
            </a:r>
            <a:r>
              <a:rPr lang="en-GB" i="0" dirty="0" smtClean="0"/>
              <a:t> complex effects on action</a:t>
            </a:r>
            <a:endParaRPr lang="en-GB" i="0" dirty="0"/>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permit mistakes about identity and existence</a:t>
            </a:r>
            <a:endParaRPr lang="en-GB" i="0" dirty="0"/>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enable tracking limited range of true and false beliefs</a:t>
            </a:r>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3301760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cxnSp>
        <p:nvCxnSpPr>
          <p:cNvPr id="3" name="Straight Connector 2"/>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Tree>
    <p:extLst>
      <p:ext uri="{BB962C8B-B14F-4D97-AF65-F5344CB8AC3E}">
        <p14:creationId xmlns:p14="http://schemas.microsoft.com/office/powerpoint/2010/main" val="38535044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694168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5" name="Rectangle 4"/>
          <p:cNvSpPr/>
          <p:nvPr/>
        </p:nvSpPr>
        <p:spPr bwMode="auto">
          <a:xfrm>
            <a:off x="5724128" y="1628800"/>
            <a:ext cx="2808312"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a:off x="3707904" y="1988840"/>
            <a:ext cx="302433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701253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223967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Tree>
    <p:extLst>
      <p:ext uri="{BB962C8B-B14F-4D97-AF65-F5344CB8AC3E}">
        <p14:creationId xmlns:p14="http://schemas.microsoft.com/office/powerpoint/2010/main" val="2965919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(Tomasello 2008, </a:t>
            </a:r>
            <a:r>
              <a:rPr lang="en-US" sz="1600" i="0" dirty="0"/>
              <a:t>p</a:t>
            </a:r>
            <a:r>
              <a:rPr lang="en-US" sz="1600" i="0" dirty="0" smtClean="0"/>
              <a:t>. 181</a:t>
            </a:r>
            <a:r>
              <a:rPr lang="en-US" sz="1600" i="0" dirty="0"/>
              <a:t>)</a:t>
            </a:r>
            <a:endParaRPr lang="en-US" sz="1600" i="0" dirty="0" smtClean="0">
              <a:ea typeface="Arial" charset="0"/>
              <a:cs typeface="Arial" charset="0"/>
            </a:endParaRPr>
          </a:p>
        </p:txBody>
      </p:sp>
    </p:spTree>
    <p:extLst>
      <p:ext uri="{BB962C8B-B14F-4D97-AF65-F5344CB8AC3E}">
        <p14:creationId xmlns:p14="http://schemas.microsoft.com/office/powerpoint/2010/main" val="2835454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
        <p:nvSpPr>
          <p:cNvPr id="5" name="Text Box 2"/>
          <p:cNvSpPr txBox="1">
            <a:spLocks noChangeArrowheads="1"/>
          </p:cNvSpPr>
          <p:nvPr/>
        </p:nvSpPr>
        <p:spPr bwMode="auto">
          <a:xfrm>
            <a:off x="990600" y="5219468"/>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a:t>
            </a:r>
            <a:r>
              <a:rPr lang="en-US" i="0" dirty="0">
                <a:effectLst>
                  <a:glow rad="101600">
                    <a:schemeClr val="tx1">
                      <a:alpha val="75000"/>
                    </a:schemeClr>
                  </a:glow>
                </a:effectLst>
              </a:rPr>
              <a:t>partners </a:t>
            </a:r>
            <a:r>
              <a:rPr lang="en-US" i="0" dirty="0" smtClean="0">
                <a:effectLst>
                  <a:glow rad="101600">
                    <a:schemeClr val="tx1">
                      <a:alpha val="75000"/>
                    </a:schemeClr>
                  </a:glow>
                </a:effectLst>
              </a:rPr>
              <a:t>... have </a:t>
            </a:r>
            <a:r>
              <a:rPr lang="en-US" i="0" dirty="0">
                <a:effectLst>
                  <a:glow rad="101600">
                    <a:schemeClr val="tx1">
                      <a:alpha val="75000"/>
                    </a:schemeClr>
                  </a:glow>
                </a:effectLst>
              </a:rPr>
              <a:t>to be aware that they are pursuing a joint goal, which both jointly </a:t>
            </a:r>
            <a:r>
              <a:rPr lang="en-US" i="0" dirty="0" smtClean="0">
                <a:effectLst>
                  <a:glow rad="101600">
                    <a:schemeClr val="tx1">
                      <a:alpha val="75000"/>
                    </a:schemeClr>
                  </a:glow>
                </a:effectLst>
              </a:rPr>
              <a:t>intend”</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ea typeface="Arial" charset="0"/>
                <a:cs typeface="Arial" charset="0"/>
              </a:rPr>
              <a:t>(</a:t>
            </a:r>
            <a:r>
              <a:rPr lang="en-US" sz="1600" i="0" dirty="0" err="1" smtClean="0">
                <a:effectLst>
                  <a:glow rad="101600">
                    <a:schemeClr val="tx1">
                      <a:alpha val="75000"/>
                    </a:schemeClr>
                  </a:glow>
                </a:effectLst>
                <a:ea typeface="Arial" charset="0"/>
                <a:cs typeface="Arial" charset="0"/>
              </a:rPr>
              <a:t>Wareneken</a:t>
            </a:r>
            <a:r>
              <a:rPr lang="en-US" sz="1600" i="0" dirty="0" smtClean="0">
                <a:effectLst>
                  <a:glow rad="101600">
                    <a:schemeClr val="tx1">
                      <a:alpha val="75000"/>
                    </a:schemeClr>
                  </a:glow>
                </a:effectLst>
                <a:ea typeface="Arial" charset="0"/>
                <a:cs typeface="Arial" charset="0"/>
              </a:rPr>
              <a:t>, </a:t>
            </a:r>
            <a:r>
              <a:rPr lang="en-US" sz="1600" i="0" dirty="0" err="1" smtClean="0">
                <a:effectLst>
                  <a:glow rad="101600">
                    <a:schemeClr val="tx1">
                      <a:alpha val="75000"/>
                    </a:schemeClr>
                  </a:glow>
                </a:effectLst>
                <a:ea typeface="Arial" charset="0"/>
                <a:cs typeface="Arial" charset="0"/>
              </a:rPr>
              <a:t>Graefenhain</a:t>
            </a:r>
            <a:r>
              <a:rPr lang="en-US" sz="1600" i="0" dirty="0" smtClean="0">
                <a:effectLst>
                  <a:glow rad="101600">
                    <a:schemeClr val="tx1">
                      <a:alpha val="75000"/>
                    </a:schemeClr>
                  </a:glow>
                </a:effectLst>
                <a:ea typeface="Arial" charset="0"/>
                <a:cs typeface="Arial" charset="0"/>
              </a:rPr>
              <a:t> &amp; Tomasello 2011)</a:t>
            </a:r>
            <a:endParaRPr lang="en-US" sz="1600" i="0" dirty="0">
              <a:effectLst>
                <a:glow rad="101600">
                  <a:schemeClr val="tx1">
                    <a:alpha val="75000"/>
                  </a:schemeClr>
                </a:glow>
              </a:effectLst>
              <a:ea typeface="Arial" charset="0"/>
              <a:cs typeface="Arial" charset="0"/>
            </a:endParaRP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(Tomasello 2008, </a:t>
            </a:r>
            <a:r>
              <a:rPr lang="en-US" sz="1600" i="0" dirty="0"/>
              <a:t>p</a:t>
            </a:r>
            <a:r>
              <a:rPr lang="en-US" sz="1600" i="0" dirty="0" smtClean="0"/>
              <a:t>. 181</a:t>
            </a:r>
            <a:r>
              <a:rPr lang="en-US" sz="1600" i="0" dirty="0"/>
              <a:t>)</a:t>
            </a:r>
            <a:endParaRPr lang="en-US" sz="1600" i="0" dirty="0" smtClean="0">
              <a:ea typeface="Arial" charset="0"/>
              <a:cs typeface="Arial" charset="0"/>
            </a:endParaRPr>
          </a:p>
        </p:txBody>
      </p:sp>
      <p:sp>
        <p:nvSpPr>
          <p:cNvPr id="7" name="Text Box 2"/>
          <p:cNvSpPr txBox="1">
            <a:spLocks noChangeArrowheads="1"/>
          </p:cNvSpPr>
          <p:nvPr/>
        </p:nvSpPr>
        <p:spPr bwMode="auto">
          <a:xfrm>
            <a:off x="971600" y="2745880"/>
            <a:ext cx="6705600" cy="135639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(Alonso 2009, pp. 444-5)</a:t>
            </a:r>
            <a:endParaRPr lang="en-US" sz="1600" i="0" dirty="0" smtClean="0">
              <a:ea typeface="Arial" charset="0"/>
              <a:cs typeface="Arial" charset="0"/>
            </a:endParaRPr>
          </a:p>
        </p:txBody>
      </p:sp>
      <p:sp>
        <p:nvSpPr>
          <p:cNvPr id="9" name="Text Box 2"/>
          <p:cNvSpPr txBox="1">
            <a:spLocks noChangeArrowheads="1"/>
          </p:cNvSpPr>
          <p:nvPr/>
        </p:nvSpPr>
        <p:spPr bwMode="auto">
          <a:xfrm>
            <a:off x="971600" y="427506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7315200" algn="l"/>
                <a:tab pos="8229600" algn="l"/>
                <a:tab pos="9144000" algn="l"/>
                <a:tab pos="10058400" algn="l"/>
              </a:tabLst>
            </a:pPr>
            <a:r>
              <a:rPr lang="en-US" i="0" dirty="0"/>
              <a:t>‘Shared intentionality is the foundation upon which joint action is built.</a:t>
            </a:r>
            <a:r>
              <a:rPr lang="en-US" i="0" dirty="0" smtClean="0"/>
              <a:t>’ 	</a:t>
            </a:r>
            <a:r>
              <a:rPr lang="en-US" sz="1600" i="0" dirty="0" smtClean="0"/>
              <a:t>(</a:t>
            </a:r>
            <a:r>
              <a:rPr lang="en-US" sz="1600" i="0" dirty="0"/>
              <a:t>Carpenter 2009, p. 381)</a:t>
            </a:r>
            <a:endParaRPr lang="en-US" sz="1600" i="0" dirty="0">
              <a:ea typeface="Arial" charset="0"/>
              <a:cs typeface="Arial" charset="0"/>
            </a:endParaRPr>
          </a:p>
        </p:txBody>
      </p:sp>
    </p:spTree>
    <p:extLst>
      <p:ext uri="{BB962C8B-B14F-4D97-AF65-F5344CB8AC3E}">
        <p14:creationId xmlns:p14="http://schemas.microsoft.com/office/powerpoint/2010/main" val="213132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spTree>
    <p:extLst>
      <p:ext uri="{BB962C8B-B14F-4D97-AF65-F5344CB8AC3E}">
        <p14:creationId xmlns:p14="http://schemas.microsoft.com/office/powerpoint/2010/main" val="1271215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pic>
        <p:nvPicPr>
          <p:cNvPr id="21506" name="Picture 1"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270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Text Box 3"/>
          <p:cNvSpPr txBox="1">
            <a:spLocks noChangeArrowheads="1"/>
          </p:cNvSpPr>
          <p:nvPr/>
        </p:nvSpPr>
        <p:spPr bwMode="auto">
          <a:xfrm>
            <a:off x="765175" y="549275"/>
            <a:ext cx="3590925"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p:txBody>
      </p:sp>
      <p:sp>
        <p:nvSpPr>
          <p:cNvPr id="264196" name="Text Box 4"/>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2531"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324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9381" name="Text Box 5"/>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3555"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90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cs typeface="Arial" charset="0"/>
              </a:rPr>
              <a:t>Substantial account</a:t>
            </a: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24579"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808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568609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6" descr="Bratman 2small.jpg"/>
          <p:cNvPicPr>
            <a:picLocks noChangeAspect="1"/>
          </p:cNvPicPr>
          <p:nvPr/>
        </p:nvPicPr>
        <p:blipFill>
          <a:blip r:embed="rId2">
            <a:alphaModFix amt="67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67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1"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sp>
        <p:nvSpPr>
          <p:cNvPr id="28877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877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8774" name="Text Box 6"/>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635179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151708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036820" y="2264543"/>
            <a:ext cx="360040" cy="432048"/>
          </a:xfrm>
          <a:prstGeom prst="roundRect">
            <a:avLst/>
          </a:prstGeom>
          <a:solidFill>
            <a:srgbClr val="FF0000"/>
          </a:solidFill>
          <a:ln w="9525"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accent3"/>
                </a:solidFill>
                <a:effectLst>
                  <a:glow rad="101600">
                    <a:schemeClr val="tx2">
                      <a:alpha val="75000"/>
                    </a:schemeClr>
                  </a:glow>
                </a:effectLst>
                <a:cs typeface="Arial" charset="0"/>
              </a:rPr>
              <a:t>if</a:t>
            </a:r>
            <a:endParaRPr lang="en-GB" i="0" dirty="0">
              <a:solidFill>
                <a:schemeClr val="accent3"/>
              </a:solidFill>
              <a:effectLst>
                <a:glow rad="101600">
                  <a:schemeClr val="tx2">
                    <a:alpha val="75000"/>
                  </a:schemeClr>
                </a:glow>
              </a:effectLst>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4183960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186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23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65174" y="3681606"/>
            <a:ext cx="3446785" cy="2123658"/>
          </a:xfrm>
          <a:prstGeom prst="rect">
            <a:avLst/>
          </a:prstGeom>
        </p:spPr>
        <p:txBody>
          <a:bodyPr wrap="square">
            <a:spAutoFit/>
          </a:bodyPr>
          <a:lstStyle/>
          <a:p>
            <a:r>
              <a:rPr lang="en-US" i="0" dirty="0">
                <a:solidFill>
                  <a:srgbClr val="FFFFFF"/>
                </a:solidFill>
                <a:effectLst>
                  <a:glow rad="12700">
                    <a:schemeClr val="bg1">
                      <a:alpha val="75000"/>
                    </a:schemeClr>
                  </a:glow>
                </a:effectLst>
              </a:rPr>
              <a:t>‘shared intentional agency consists, at bottom, in interconnected planning agency of the participants.</a:t>
            </a:r>
            <a:r>
              <a:rPr lang="en-US" i="0" dirty="0" smtClean="0">
                <a:solidFill>
                  <a:srgbClr val="FFFFFF"/>
                </a:solidFill>
                <a:effectLst>
                  <a:glow rad="12700">
                    <a:schemeClr val="bg1">
                      <a:alpha val="75000"/>
                    </a:schemeClr>
                  </a:glow>
                </a:effectLst>
              </a:rPr>
              <a:t>’  </a:t>
            </a:r>
          </a:p>
          <a:p>
            <a:endParaRPr lang="en-US" i="0" dirty="0">
              <a:solidFill>
                <a:srgbClr val="FFFFFF"/>
              </a:solidFill>
              <a:effectLst>
                <a:glow rad="12700">
                  <a:schemeClr val="bg1">
                    <a:alpha val="75000"/>
                  </a:schemeClr>
                </a:glow>
              </a:effectLst>
            </a:endParaRPr>
          </a:p>
          <a:p>
            <a:pPr algn="r"/>
            <a:r>
              <a:rPr lang="en-US" i="0" dirty="0" smtClean="0">
                <a:solidFill>
                  <a:srgbClr val="FFFFFF"/>
                </a:solidFill>
                <a:effectLst>
                  <a:glow rad="12700">
                    <a:schemeClr val="bg1">
                      <a:alpha val="75000"/>
                    </a:schemeClr>
                  </a:glow>
                </a:effectLst>
              </a:rPr>
              <a:t>(</a:t>
            </a:r>
            <a:r>
              <a:rPr lang="en-US" i="0" dirty="0">
                <a:solidFill>
                  <a:srgbClr val="FFFFFF"/>
                </a:solidFill>
                <a:effectLst>
                  <a:glow rad="12700">
                    <a:schemeClr val="bg1">
                      <a:alpha val="75000"/>
                    </a:schemeClr>
                  </a:glow>
                </a:effectLst>
              </a:rPr>
              <a:t>Bratman 2011, p. 11)</a:t>
            </a:r>
          </a:p>
        </p:txBody>
      </p:sp>
    </p:spTree>
    <p:extLst>
      <p:ext uri="{BB962C8B-B14F-4D97-AF65-F5344CB8AC3E}">
        <p14:creationId xmlns:p14="http://schemas.microsoft.com/office/powerpoint/2010/main" val="3361161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3375819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883043" y="4581128"/>
            <a:ext cx="669199"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
        <p:nvSpPr>
          <p:cNvPr id="2" name="TextBox 1"/>
          <p:cNvSpPr txBox="1"/>
          <p:nvPr/>
        </p:nvSpPr>
        <p:spPr>
          <a:xfrm>
            <a:off x="6660232" y="4521449"/>
            <a:ext cx="1338573" cy="430887"/>
          </a:xfrm>
          <a:prstGeom prst="rect">
            <a:avLst/>
          </a:prstGeom>
          <a:noFill/>
        </p:spPr>
        <p:txBody>
          <a:bodyPr wrap="none" rtlCol="0">
            <a:spAutoFit/>
          </a:bodyPr>
          <a:lstStyle/>
          <a:p>
            <a:r>
              <a:rPr lang="en-US" i="0" dirty="0" smtClean="0"/>
              <a:t>(not why)</a:t>
            </a:r>
            <a:endParaRPr lang="en-US" i="0" dirty="0"/>
          </a:p>
        </p:txBody>
      </p:sp>
    </p:spTree>
    <p:extLst>
      <p:ext uri="{BB962C8B-B14F-4D97-AF65-F5344CB8AC3E}">
        <p14:creationId xmlns:p14="http://schemas.microsoft.com/office/powerpoint/2010/main" val="2397744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2060848"/>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813801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429936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2" name="Picture 21"/>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1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3606895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A_0666cutout.JPG"/>
          <p:cNvPicPr>
            <a:picLocks noChangeAspect="1"/>
          </p:cNvPicPr>
          <p:nvPr/>
        </p:nvPicPr>
        <p:blipFill rotWithShape="1">
          <a:blip r:embed="rId3" cstate="screen">
            <a:grayscl/>
            <a:alphaModFix amt="34000"/>
            <a:extLst>
              <a:ext uri="{BEBA8EAE-BF5A-486C-A8C5-ECC9F3942E4B}">
                <a14:imgProps xmlns:a14="http://schemas.microsoft.com/office/drawing/2010/main">
                  <a14:imgLayer r:embed="rId4">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6"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20000"/>
                    </a:schemeClr>
                  </a:glow>
                </a:effectLst>
              </a:rPr>
              <a:t>challenge</a:t>
            </a:r>
          </a:p>
        </p:txBody>
      </p:sp>
      <p:sp>
        <p:nvSpPr>
          <p:cNvPr id="17"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tx1">
                    <a:lumMod val="75000"/>
                    <a:lumOff val="25000"/>
                  </a:schemeClr>
                </a:solidFill>
                <a:effectLst>
                  <a:glow rad="101600">
                    <a:schemeClr val="tx1">
                      <a:alpha val="75000"/>
                    </a:schemeClr>
                  </a:glow>
                </a:effectLst>
              </a:rPr>
              <a:t>Explain the emergence, in evolution or development, of sophisticated forms of theory of mind cognition.</a:t>
            </a:r>
            <a:endParaRPr lang="en-GB" dirty="0">
              <a:solidFill>
                <a:schemeClr val="tx1">
                  <a:lumMod val="75000"/>
                  <a:lumOff val="25000"/>
                </a:schemeClr>
              </a:solidFill>
              <a:effectLst>
                <a:glow rad="101600">
                  <a:schemeClr val="tx1">
                    <a:alpha val="75000"/>
                  </a:schemeClr>
                </a:glow>
              </a:effectLst>
            </a:endParaRPr>
          </a:p>
        </p:txBody>
      </p:sp>
      <p:pic>
        <p:nvPicPr>
          <p:cNvPr id="6" name="Picture 5"/>
          <p:cNvPicPr>
            <a:picLocks noChangeAspect="1"/>
          </p:cNvPicPr>
          <p:nvPr/>
        </p:nvPicPr>
        <p:blipFill rotWithShape="1">
          <a:blip r:embed="rId5" cstate="screen">
            <a:grayscl/>
            <a:extLst>
              <a:ext uri="{BEBA8EAE-BF5A-486C-A8C5-ECC9F3942E4B}">
                <a14:imgProps xmlns:a14="http://schemas.microsoft.com/office/drawing/2010/main">
                  <a14:imgLayer r:embed="rId6">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7">
            <a:grayscl/>
            <a:extLst>
              <a:ext uri="{BEBA8EAE-BF5A-486C-A8C5-ECC9F3942E4B}">
                <a14:imgProps xmlns:a14="http://schemas.microsoft.com/office/drawing/2010/main">
                  <a14:imgLayer r:embed="rId8">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11">
            <a:extLst>
              <a:ext uri="{BEBA8EAE-BF5A-486C-A8C5-ECC9F3942E4B}">
                <a14:imgProps xmlns:a14="http://schemas.microsoft.com/office/drawing/2010/main">
                  <a14:imgLayer r:embed="rId12">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3">
            <a:grayscl/>
            <a:extLst>
              <a:ext uri="{BEBA8EAE-BF5A-486C-A8C5-ECC9F3942E4B}">
                <a14:imgProps xmlns:a14="http://schemas.microsoft.com/office/drawing/2010/main">
                  <a14:imgLayer r:embed="rId14">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0338578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3" name="Picture 22"/>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2" name="TextBox 1"/>
          <p:cNvSpPr txBox="1"/>
          <p:nvPr/>
        </p:nvSpPr>
        <p:spPr>
          <a:xfrm>
            <a:off x="2576903" y="-419186"/>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323528" y="2852936"/>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8281066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23528" y="3861048"/>
            <a:ext cx="302433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pic>
        <p:nvPicPr>
          <p:cNvPr id="23" name="Picture 22"/>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4" name="Picture 23"/>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Tree>
    <p:extLst>
      <p:ext uri="{BB962C8B-B14F-4D97-AF65-F5344CB8AC3E}">
        <p14:creationId xmlns:p14="http://schemas.microsoft.com/office/powerpoint/2010/main" val="2468273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5" name="Picture 24"/>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2" name="TextBox 1"/>
          <p:cNvSpPr txBox="1"/>
          <p:nvPr/>
        </p:nvSpPr>
        <p:spPr>
          <a:xfrm>
            <a:off x="4845565" y="-382199"/>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1907704" y="3501008"/>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38978610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2321395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30579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5" name="Rectangle 14"/>
          <p:cNvSpPr/>
          <p:nvPr/>
        </p:nvSpPr>
        <p:spPr bwMode="auto">
          <a:xfrm>
            <a:off x="7308304" y="3356992"/>
            <a:ext cx="115212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9898875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2" name="Rectangle 11"/>
          <p:cNvSpPr/>
          <p:nvPr/>
        </p:nvSpPr>
        <p:spPr bwMode="auto">
          <a:xfrm>
            <a:off x="6713984" y="2377336"/>
            <a:ext cx="19442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4265712" y="2737376"/>
            <a:ext cx="237626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071683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Rectangle 3"/>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whose agents include cats</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40266230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Rectangle 3"/>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whose agents include cats</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342271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Tree>
    <p:extLst>
      <p:ext uri="{BB962C8B-B14F-4D97-AF65-F5344CB8AC3E}">
        <p14:creationId xmlns:p14="http://schemas.microsoft.com/office/powerpoint/2010/main" val="2366958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3724015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10174928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6046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659851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1308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659681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bwMode="auto">
          <a:xfrm>
            <a:off x="395536" y="1988840"/>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899592" y="364502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Tree>
    <p:extLst>
      <p:ext uri="{BB962C8B-B14F-4D97-AF65-F5344CB8AC3E}">
        <p14:creationId xmlns:p14="http://schemas.microsoft.com/office/powerpoint/2010/main" val="17655667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52508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589914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9" name="Rectangle 8"/>
          <p:cNvSpPr/>
          <p:nvPr/>
        </p:nvSpPr>
        <p:spPr bwMode="auto">
          <a:xfrm>
            <a:off x="3275856" y="3717032"/>
            <a:ext cx="86409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884368" y="3356992"/>
            <a:ext cx="720080"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12037771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Rectangle 10"/>
          <p:cNvSpPr/>
          <p:nvPr/>
        </p:nvSpPr>
        <p:spPr>
          <a:xfrm>
            <a:off x="473475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tx2">
                    <a:alpha val="23000"/>
                  </a:schemeClr>
                </a:solidFill>
                <a:effectLst>
                  <a:glow rad="25400">
                    <a:schemeClr val="tx1">
                      <a:alpha val="23000"/>
                    </a:schemeClr>
                  </a:glow>
                </a:effectLst>
              </a:rPr>
              <a:t>?</a:t>
            </a:r>
          </a:p>
        </p:txBody>
      </p:sp>
    </p:spTree>
    <p:extLst>
      <p:ext uri="{BB962C8B-B14F-4D97-AF65-F5344CB8AC3E}">
        <p14:creationId xmlns:p14="http://schemas.microsoft.com/office/powerpoint/2010/main" val="9719456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1556792"/>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2" name="Oval 11"/>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lumMod val="6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3" name="Right Brace 1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75941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bg1">
                    <a:alpha val="67000"/>
                  </a:schemeClr>
                </a:solidFill>
                <a:effectLst/>
              </a:rPr>
              <a:t>?</a:t>
            </a:r>
          </a:p>
        </p:txBody>
      </p:sp>
    </p:spTree>
    <p:extLst>
      <p:ext uri="{BB962C8B-B14F-4D97-AF65-F5344CB8AC3E}">
        <p14:creationId xmlns:p14="http://schemas.microsoft.com/office/powerpoint/2010/main" val="9212265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404664"/>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4" name="Oval 13"/>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5" name="Right Brace 14"/>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3637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32020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07524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213353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98755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015080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Tree>
    <p:extLst>
      <p:ext uri="{BB962C8B-B14F-4D97-AF65-F5344CB8AC3E}">
        <p14:creationId xmlns:p14="http://schemas.microsoft.com/office/powerpoint/2010/main" val="21376549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5024885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97390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789652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19172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103011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2419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876300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9452410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7258697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18365430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38401668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5939287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3401243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3074506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5201670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49210</TotalTime>
  <Words>7907</Words>
  <Application>Microsoft Macintosh PowerPoint</Application>
  <PresentationFormat>On-screen Show (4:3)</PresentationFormat>
  <Paragraphs>1072</Paragraphs>
  <Slides>131</Slides>
  <Notes>73</Notes>
  <HiddenSlides>0</HiddenSlides>
  <MMClips>0</MMClips>
  <ScaleCrop>false</ScaleCrop>
  <HeadingPairs>
    <vt:vector size="4" baseType="variant">
      <vt:variant>
        <vt:lpstr>Theme</vt:lpstr>
      </vt:variant>
      <vt:variant>
        <vt:i4>1</vt:i4>
      </vt:variant>
      <vt:variant>
        <vt:lpstr>Slide Titles</vt:lpstr>
      </vt:variant>
      <vt:variant>
        <vt:i4>131</vt:i4>
      </vt:variant>
    </vt:vector>
  </HeadingPairs>
  <TitlesOfParts>
    <vt:vector size="1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1774</cp:revision>
  <cp:lastPrinted>2011-11-02T00:23:21Z</cp:lastPrinted>
  <dcterms:created xsi:type="dcterms:W3CDTF">2010-11-22T10:27:15Z</dcterms:created>
  <dcterms:modified xsi:type="dcterms:W3CDTF">2011-11-02T00:56:23Z</dcterms:modified>
  <cp:category/>
</cp:coreProperties>
</file>